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84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i Hansen" userId="bcafb5cc-c472-48e4-901a-b2958ad60e60" providerId="ADAL" clId="{7C7347AB-3509-43ED-BD61-8B9BAEEE7005}"/>
    <pc:docChg chg="modSld">
      <pc:chgData name="Carli Hansen" userId="bcafb5cc-c472-48e4-901a-b2958ad60e60" providerId="ADAL" clId="{7C7347AB-3509-43ED-BD61-8B9BAEEE7005}" dt="2022-12-06T18:52:51.459" v="58" actId="20577"/>
      <pc:docMkLst>
        <pc:docMk/>
      </pc:docMkLst>
      <pc:sldChg chg="modSp mod">
        <pc:chgData name="Carli Hansen" userId="bcafb5cc-c472-48e4-901a-b2958ad60e60" providerId="ADAL" clId="{7C7347AB-3509-43ED-BD61-8B9BAEEE7005}" dt="2022-12-06T18:52:07.292" v="32" actId="20577"/>
        <pc:sldMkLst>
          <pc:docMk/>
          <pc:sldMk cId="2505955983" sldId="256"/>
        </pc:sldMkLst>
        <pc:spChg chg="mod">
          <ac:chgData name="Carli Hansen" userId="bcafb5cc-c472-48e4-901a-b2958ad60e60" providerId="ADAL" clId="{7C7347AB-3509-43ED-BD61-8B9BAEEE7005}" dt="2022-12-06T18:52:07.292" v="32" actId="20577"/>
          <ac:spMkLst>
            <pc:docMk/>
            <pc:sldMk cId="2505955983" sldId="256"/>
            <ac:spMk id="2" creationId="{00000000-0000-0000-0000-000000000000}"/>
          </ac:spMkLst>
        </pc:spChg>
        <pc:spChg chg="mod">
          <ac:chgData name="Carli Hansen" userId="bcafb5cc-c472-48e4-901a-b2958ad60e60" providerId="ADAL" clId="{7C7347AB-3509-43ED-BD61-8B9BAEEE7005}" dt="2022-12-06T18:51:59.847" v="20" actId="20577"/>
          <ac:spMkLst>
            <pc:docMk/>
            <pc:sldMk cId="2505955983" sldId="256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7C7347AB-3509-43ED-BD61-8B9BAEEE7005}" dt="2022-12-06T18:52:51.459" v="58" actId="20577"/>
        <pc:sldMkLst>
          <pc:docMk/>
          <pc:sldMk cId="3529287300" sldId="257"/>
        </pc:sldMkLst>
        <pc:spChg chg="mod">
          <ac:chgData name="Carli Hansen" userId="bcafb5cc-c472-48e4-901a-b2958ad60e60" providerId="ADAL" clId="{7C7347AB-3509-43ED-BD61-8B9BAEEE7005}" dt="2022-12-06T18:52:51.459" v="58" actId="20577"/>
          <ac:spMkLst>
            <pc:docMk/>
            <pc:sldMk cId="3529287300" sldId="257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7C7347AB-3509-43ED-BD61-8B9BAEEE7005}" dt="2022-12-06T18:52:25.496" v="52" actId="20577"/>
        <pc:sldMkLst>
          <pc:docMk/>
          <pc:sldMk cId="0" sldId="259"/>
        </pc:sldMkLst>
        <pc:spChg chg="mod">
          <ac:chgData name="Carli Hansen" userId="bcafb5cc-c472-48e4-901a-b2958ad60e60" providerId="ADAL" clId="{7C7347AB-3509-43ED-BD61-8B9BAEEE7005}" dt="2022-12-06T18:52:25.496" v="52" actId="20577"/>
          <ac:spMkLst>
            <pc:docMk/>
            <pc:sldMk cId="0" sldId="259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9B0B9-1630-4570-B85A-A8F0E21409AD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9D801-D2B9-491A-A0ED-612644AE0A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870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9B0B9-1630-4570-B85A-A8F0E21409AD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9D801-D2B9-491A-A0ED-612644AE0A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982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9B0B9-1630-4570-B85A-A8F0E21409AD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9D801-D2B9-491A-A0ED-612644AE0A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646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9B0B9-1630-4570-B85A-A8F0E21409AD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9D801-D2B9-491A-A0ED-612644AE0A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171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9B0B9-1630-4570-B85A-A8F0E21409AD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9D801-D2B9-491A-A0ED-612644AE0A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907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9B0B9-1630-4570-B85A-A8F0E21409AD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9D801-D2B9-491A-A0ED-612644AE0A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81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9B0B9-1630-4570-B85A-A8F0E21409AD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9D801-D2B9-491A-A0ED-612644AE0A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245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9B0B9-1630-4570-B85A-A8F0E21409AD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9D801-D2B9-491A-A0ED-612644AE0A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9B0B9-1630-4570-B85A-A8F0E21409AD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9D801-D2B9-491A-A0ED-612644AE0A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713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9B0B9-1630-4570-B85A-A8F0E21409AD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9D801-D2B9-491A-A0ED-612644AE0A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6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9B0B9-1630-4570-B85A-A8F0E21409AD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9D801-D2B9-491A-A0ED-612644AE0A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105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9B0B9-1630-4570-B85A-A8F0E21409AD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9D801-D2B9-491A-A0ED-612644AE0A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298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Explaining Statistical Significance</a:t>
            </a:r>
            <a:br>
              <a:rPr lang="en-US" dirty="0"/>
            </a:br>
            <a:r>
              <a:rPr lang="en-US" sz="3200" dirty="0"/>
              <a:t>A Challenge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R. Garner, DePaul University</a:t>
            </a:r>
          </a:p>
        </p:txBody>
      </p:sp>
    </p:spTree>
    <p:extLst>
      <p:ext uri="{BB962C8B-B14F-4D97-AF65-F5344CB8AC3E}">
        <p14:creationId xmlns:p14="http://schemas.microsoft.com/office/powerpoint/2010/main" val="2505955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challenge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After you feel comfortable with the concept of “statistical significance” look at the two real-life situations on the next slides.</a:t>
            </a:r>
          </a:p>
          <a:p>
            <a:r>
              <a:rPr lang="en-US" dirty="0"/>
              <a:t>In the </a:t>
            </a:r>
            <a:r>
              <a:rPr lang="en-US" dirty="0" err="1"/>
              <a:t>Zarcodine</a:t>
            </a:r>
            <a:r>
              <a:rPr lang="en-US" dirty="0"/>
              <a:t> case, the challenge is to explain to the jury what happened.</a:t>
            </a:r>
          </a:p>
          <a:p>
            <a:r>
              <a:rPr lang="en-US" dirty="0"/>
              <a:t>In the hockey case, the challenge is to explain the result to hockey fans.</a:t>
            </a:r>
          </a:p>
          <a:p>
            <a:r>
              <a:rPr lang="en-US" dirty="0"/>
              <a:t>Your explanation must be ACCURATE as well as persuasive!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Pharma</a:t>
            </a:r>
            <a:r>
              <a:rPr lang="en-US" dirty="0"/>
              <a:t> Lawsuit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pharmaceutical, </a:t>
            </a:r>
            <a:r>
              <a:rPr lang="en-US" dirty="0" err="1"/>
              <a:t>Zarcodine</a:t>
            </a:r>
            <a:r>
              <a:rPr lang="en-US" dirty="0"/>
              <a:t>, designed to stop nosebleeds, seemed to be associated with a higher incidence of headaches, once it was widely used in Phase IV. In Phase III clinical trials, there were more headaches in the </a:t>
            </a:r>
            <a:r>
              <a:rPr lang="en-US"/>
              <a:t>experimental group than </a:t>
            </a:r>
            <a:r>
              <a:rPr lang="en-US" dirty="0"/>
              <a:t>the placebo group, but not at a statistically significant level.</a:t>
            </a:r>
          </a:p>
          <a:p>
            <a:r>
              <a:rPr lang="en-US" dirty="0"/>
              <a:t>You are the attorney for </a:t>
            </a:r>
            <a:r>
              <a:rPr lang="en-US" dirty="0" err="1"/>
              <a:t>Zarcodine</a:t>
            </a:r>
            <a:r>
              <a:rPr lang="en-US" dirty="0"/>
              <a:t>—how do you explain what happened to the jury?</a:t>
            </a:r>
          </a:p>
        </p:txBody>
      </p:sp>
    </p:spTree>
    <p:extLst>
      <p:ext uri="{BB962C8B-B14F-4D97-AF65-F5344CB8AC3E}">
        <p14:creationId xmlns:p14="http://schemas.microsoft.com/office/powerpoint/2010/main" val="3529287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Hockey rules to prevent concussions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Did the new rules help to reduce concussions? The report indicates that there was no statistically significant difference in the rates although they appear to be different: 5.23 per 100 games with the old rules vs. 5.05 per 100 games with the new rules. What’s up with that? Did the new rules actually lead to </a:t>
            </a:r>
            <a:r>
              <a:rPr lang="en-US"/>
              <a:t>more concussions?</a:t>
            </a:r>
            <a:endParaRPr lang="en-US" dirty="0"/>
          </a:p>
          <a:p>
            <a:r>
              <a:rPr lang="en-US" dirty="0"/>
              <a:t>Explain the results to hockey fans, clarifying the phrase “no statistically significant difference.”</a:t>
            </a:r>
          </a:p>
        </p:txBody>
      </p:sp>
    </p:spTree>
    <p:extLst>
      <p:ext uri="{BB962C8B-B14F-4D97-AF65-F5344CB8AC3E}">
        <p14:creationId xmlns:p14="http://schemas.microsoft.com/office/powerpoint/2010/main" val="3148214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239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Explaining Statistical Significance A Challenge</vt:lpstr>
      <vt:lpstr>The challenge</vt:lpstr>
      <vt:lpstr>Pharma Lawsuit</vt:lpstr>
      <vt:lpstr>Hockey rules to prevent concussions</vt:lpstr>
    </vt:vector>
  </TitlesOfParts>
  <Company>DePaul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Explaining Statistical Significance</dc:title>
  <dc:creator>Garner, Roberta</dc:creator>
  <cp:lastModifiedBy>Carli Hansen</cp:lastModifiedBy>
  <cp:revision>5</cp:revision>
  <dcterms:created xsi:type="dcterms:W3CDTF">2015-04-22T19:25:18Z</dcterms:created>
  <dcterms:modified xsi:type="dcterms:W3CDTF">2022-12-06T18:53:00Z</dcterms:modified>
</cp:coreProperties>
</file>